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339" r:id="rId4"/>
    <p:sldId id="330" r:id="rId5"/>
    <p:sldId id="331" r:id="rId6"/>
    <p:sldId id="257" r:id="rId7"/>
    <p:sldId id="271" r:id="rId8"/>
    <p:sldId id="272" r:id="rId9"/>
    <p:sldId id="275" r:id="rId10"/>
    <p:sldId id="277" r:id="rId11"/>
    <p:sldId id="276" r:id="rId12"/>
    <p:sldId id="279" r:id="rId13"/>
    <p:sldId id="280" r:id="rId14"/>
    <p:sldId id="260" r:id="rId15"/>
    <p:sldId id="292" r:id="rId16"/>
    <p:sldId id="281" r:id="rId17"/>
    <p:sldId id="262" r:id="rId18"/>
    <p:sldId id="282" r:id="rId19"/>
    <p:sldId id="283" r:id="rId20"/>
    <p:sldId id="284" r:id="rId21"/>
    <p:sldId id="342" r:id="rId22"/>
    <p:sldId id="338" r:id="rId23"/>
    <p:sldId id="285" r:id="rId24"/>
    <p:sldId id="286" r:id="rId25"/>
    <p:sldId id="287" r:id="rId26"/>
    <p:sldId id="289" r:id="rId27"/>
    <p:sldId id="290" r:id="rId28"/>
    <p:sldId id="264" r:id="rId29"/>
    <p:sldId id="340" r:id="rId30"/>
    <p:sldId id="341" r:id="rId31"/>
    <p:sldId id="293" r:id="rId32"/>
    <p:sldId id="295" r:id="rId33"/>
    <p:sldId id="343" r:id="rId34"/>
    <p:sldId id="346" r:id="rId35"/>
    <p:sldId id="345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29" autoAdjust="0"/>
  </p:normalViewPr>
  <p:slideViewPr>
    <p:cSldViewPr>
      <p:cViewPr varScale="1">
        <p:scale>
          <a:sx n="103" d="100"/>
          <a:sy n="103" d="100"/>
        </p:scale>
        <p:origin x="177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76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01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542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861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094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161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13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6425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45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895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01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11.08.2020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12.08.2020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3B3B3B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3B3B3B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10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5776" y="5229200"/>
            <a:ext cx="6480048" cy="143714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Салимбаева З.Н.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560840" cy="388843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вяжущие </a:t>
            </a:r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</a:p>
          <a:p>
            <a:pPr algn="l"/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  <a:p>
            <a:pPr algn="l"/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</a:p>
          <a:p>
            <a:pPr algn="l"/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26" y="332656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Общие сведения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328592"/>
          </a:xfrm>
        </p:spPr>
        <p:txBody>
          <a:bodyPr>
            <a:normAutofit fontScale="77500" lnSpcReduction="20000"/>
          </a:bodyPr>
          <a:lstStyle/>
          <a:p>
            <a:pPr marL="36576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вяжущие вещества представляют собой природные или искусственные твердые,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вязкопластичные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жидкие материалы, состоящие, как правило, из высокомолекулярных химических соединений, в состав которых входит углерод. Характерными признаками практически всех органических вяжущих является их способность гореть и растворяться в органических растворителях за некоторым исключением, когда они только набухают. Органические вяжущие обладают также достаточной адгезией к минеральным зернистым материалам, соединяя их в микро-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макродисперсные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конгломераты. Практически все они в большей или меньшей степени являются гидрофобными веществами.</a:t>
            </a:r>
          </a:p>
          <a:p>
            <a:pPr marL="36576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номенклатуру органических вяжущих веществ входят битумы, дегти, пеки, смолы, олигомеры, полимеры, сополимеры и производные от битумов, дегтей и полимеров (эмульсии, пасты, мастики, клеи) и другие вещества.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63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143000"/>
            <a:ext cx="8715375" cy="54292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</a:rPr>
              <a:t>Органические (черные) вяжущие</a:t>
            </a:r>
          </a:p>
          <a:p>
            <a:pPr algn="ctr" eaLnBrk="1" hangingPunct="1"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</a:rPr>
              <a:t>делятся на</a:t>
            </a:r>
          </a:p>
          <a:p>
            <a:pPr eaLnBrk="1" hangingPunct="1">
              <a:buFontTx/>
              <a:buNone/>
            </a:pPr>
            <a:endParaRPr lang="ru-RU" altLang="ru-RU" b="1" i="1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i="1" dirty="0" smtClean="0">
                <a:latin typeface="Times New Roman" panose="02020603050405020304" pitchFamily="18" charset="0"/>
              </a:rPr>
              <a:t>            битумные                           дегтевые</a:t>
            </a:r>
          </a:p>
          <a:p>
            <a:pPr eaLnBrk="1" hangingPunct="1">
              <a:buFontTx/>
              <a:buNone/>
            </a:pPr>
            <a:endParaRPr lang="ru-RU" altLang="ru-RU" b="1" i="1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800" dirty="0" smtClean="0"/>
              <a:t>   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битумным относят: природные  битумы, асфальтовые породы, нефтяные (искусственные) битумы, гудрон. </a:t>
            </a:r>
          </a:p>
          <a:p>
            <a:pPr eaLnBrk="1" hangingPunct="1">
              <a:buFontTx/>
              <a:buNone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дегтевым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 различные виды дегтя и пеки. </a:t>
            </a:r>
            <a:endParaRPr lang="ru-RU" alt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b="1" dirty="0" smtClean="0">
              <a:latin typeface="Times New Roman" panose="02020603050405020304" pitchFamily="18" charset="0"/>
            </a:endParaRPr>
          </a:p>
        </p:txBody>
      </p:sp>
      <p:sp>
        <p:nvSpPr>
          <p:cNvPr id="5123" name="Line 4"/>
          <p:cNvSpPr>
            <a:spLocks noChangeShapeType="1"/>
          </p:cNvSpPr>
          <p:nvPr/>
        </p:nvSpPr>
        <p:spPr bwMode="auto">
          <a:xfrm flipH="1">
            <a:off x="2411760" y="2212331"/>
            <a:ext cx="1428750" cy="785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4000" b="1" smtClean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>
            <a:off x="5292080" y="2207260"/>
            <a:ext cx="1643062" cy="714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4000" b="1" smtClean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142875" y="0"/>
            <a:ext cx="8643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/>
              <a:t>Классификация и назначение</a:t>
            </a:r>
          </a:p>
        </p:txBody>
      </p:sp>
    </p:spTree>
    <p:extLst>
      <p:ext uri="{BB962C8B-B14F-4D97-AF65-F5344CB8AC3E}">
        <p14:creationId xmlns:p14="http://schemas.microsoft.com/office/powerpoint/2010/main" val="88834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33374"/>
            <a:ext cx="8229600" cy="611996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</a:rPr>
              <a:t>		По назначению битумы делят на: </a:t>
            </a:r>
          </a:p>
          <a:p>
            <a:pPr marL="93663" indent="0" defTabSz="179388" eaLnBrk="1" hangingPunct="1">
              <a:buFontTx/>
              <a:buNone/>
              <a:tabLst>
                <a:tab pos="354013" algn="l"/>
              </a:tabLst>
            </a:pPr>
            <a:r>
              <a:rPr lang="ru-RU" altLang="ru-RU" b="1" dirty="0" smtClean="0">
                <a:latin typeface="Times New Roman" panose="02020603050405020304" pitchFamily="18" charset="0"/>
              </a:rPr>
              <a:t>			- </a:t>
            </a:r>
            <a:r>
              <a:rPr lang="ru-RU" altLang="ru-RU" sz="3000" b="1" i="1" dirty="0" smtClean="0">
                <a:latin typeface="Times New Roman" panose="02020603050405020304" pitchFamily="18" charset="0"/>
              </a:rPr>
              <a:t>дорожные, </a:t>
            </a:r>
          </a:p>
          <a:p>
            <a:pPr marL="93663" indent="0" defTabSz="179388" eaLnBrk="1" hangingPunct="1">
              <a:buFontTx/>
              <a:buNone/>
              <a:tabLst>
                <a:tab pos="354013" algn="l"/>
              </a:tabLst>
            </a:pPr>
            <a:r>
              <a:rPr lang="ru-RU" altLang="ru-RU" sz="3000" b="1" i="1" dirty="0" smtClean="0">
                <a:latin typeface="Times New Roman" panose="02020603050405020304" pitchFamily="18" charset="0"/>
              </a:rPr>
              <a:t>			- строительные,</a:t>
            </a:r>
          </a:p>
          <a:p>
            <a:pPr marL="93663" indent="0" defTabSz="179388" eaLnBrk="1" hangingPunct="1">
              <a:buFontTx/>
              <a:buNone/>
              <a:tabLst>
                <a:tab pos="354013" algn="l"/>
              </a:tabLst>
            </a:pPr>
            <a:r>
              <a:rPr lang="ru-RU" altLang="ru-RU" sz="3000" b="1" i="1" dirty="0" smtClean="0">
                <a:latin typeface="Times New Roman" panose="02020603050405020304" pitchFamily="18" charset="0"/>
              </a:rPr>
              <a:t>			- кровельные</a:t>
            </a:r>
            <a:r>
              <a:rPr lang="ru-RU" altLang="ru-RU" b="1" i="1" dirty="0" smtClean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endParaRPr lang="ru-RU" altLang="ru-RU" b="1" dirty="0" smtClean="0">
              <a:latin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</a:rPr>
              <a:t>	В зависимости от исходного </a:t>
            </a:r>
          </a:p>
          <a:p>
            <a:pPr algn="ctr" eaLnBrk="1" hangingPunct="1"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</a:rPr>
              <a:t>сырья различают</a:t>
            </a:r>
          </a:p>
          <a:p>
            <a:pPr eaLnBrk="1" hangingPunct="1">
              <a:buFontTx/>
              <a:buNone/>
            </a:pPr>
            <a:endParaRPr lang="ru-RU" altLang="ru-RU" b="1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3000" b="1" i="1" dirty="0" smtClean="0">
                <a:latin typeface="Times New Roman" panose="02020603050405020304" pitchFamily="18" charset="0"/>
              </a:rPr>
              <a:t>природные      		                  искусственные </a:t>
            </a:r>
          </a:p>
          <a:p>
            <a:pPr eaLnBrk="1" hangingPunct="1">
              <a:buFontTx/>
              <a:buNone/>
            </a:pPr>
            <a:r>
              <a:rPr lang="ru-RU" altLang="ru-RU" sz="3000" b="1" i="1" dirty="0" smtClean="0">
                <a:latin typeface="Times New Roman" panose="02020603050405020304" pitchFamily="18" charset="0"/>
              </a:rPr>
              <a:t>    	битумы 			             битумы</a:t>
            </a:r>
          </a:p>
        </p:txBody>
      </p:sp>
      <p:sp>
        <p:nvSpPr>
          <p:cNvPr id="7171" name="Line 4"/>
          <p:cNvSpPr>
            <a:spLocks noChangeShapeType="1"/>
          </p:cNvSpPr>
          <p:nvPr/>
        </p:nvSpPr>
        <p:spPr bwMode="auto">
          <a:xfrm flipH="1">
            <a:off x="1403648" y="4077072"/>
            <a:ext cx="1944687" cy="792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4000" b="1" smtClean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2" name="Line 5"/>
          <p:cNvSpPr>
            <a:spLocks noChangeShapeType="1"/>
          </p:cNvSpPr>
          <p:nvPr/>
        </p:nvSpPr>
        <p:spPr bwMode="auto">
          <a:xfrm>
            <a:off x="5508104" y="4041353"/>
            <a:ext cx="2017712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4000" b="1" smtClean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45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0"/>
            <a:ext cx="885698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битумы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вязкие жидкости или твердообразные вещества, состоящие из смеси углеводородов и их неметаллических производных: серы, азота кислорода и т.д.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Природные битумы получились в результате естественного процесса окислительной полимеризации нефти.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Природные битумы встречаются в местах нефтяных месторождений. Однако в чистом виде встречаются редко, чаще они пронизывают осадочные горные породы.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Асфальтовые породы – пористые горные породы (известняки, доломиты, песчаники, глины, пески), пропитанные битумом. Из этих пород извлекают битум или их размалывают и применяют в виде асфальтового порошка.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7129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Нефтяные (искусственные) битумы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получаемые переработкой	 нефтяного сырья, в зависимости от технологии производства могут быть: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остаточные, получаемые из гудрона путем дальнейшего отбора их него масел;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окисленные, получаемые окислением гудрона в специальных аппаратах (продувка воздухом);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крекинговые, получаемые переработкой остатков, образующихся при крекинге нефти.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Гудрон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остаток после отгонки из мазута масляных фракций; он является основным сырьем для получения нефтяных битумов, используется в виде связующего вещества в дорожном строительстве.</a:t>
            </a:r>
          </a:p>
          <a:p>
            <a:pPr algn="just">
              <a:buFont typeface="Arial" pitchFamily="34" charset="0"/>
              <a:buChar char="•"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Битумы относятся к наиболее распространенным органическим вяжущим веществам.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обладают следующими свойствами: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водонепроницаемостью;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стойкостью против действия агрессивных жидкостей, щелочей и кислот;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способностью понижать вязкость при нагреве и восстанавливать ее при последующем охлаждении;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высокой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адгезионной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способностью к различным материалам – древесине, бетону, каменным материалам и др.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Битумные материалы являются гидрофобными материалами, не смачиваемыми  и не растворимыми в воде.</a:t>
            </a:r>
          </a:p>
          <a:p>
            <a:pPr algn="just"/>
            <a:endParaRPr lang="ru-RU" sz="2400" dirty="0" smtClean="0"/>
          </a:p>
          <a:p>
            <a:pPr lvl="1" algn="just"/>
            <a:endParaRPr lang="ru-RU" sz="2400" dirty="0" smtClean="0"/>
          </a:p>
          <a:p>
            <a:pPr algn="just">
              <a:buFont typeface="Wingdings" pitchFamily="2" charset="2"/>
              <a:buChar char="v"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800" b="1" dirty="0" smtClean="0"/>
              <a:t>Элементарный состав </a:t>
            </a:r>
            <a:r>
              <a:rPr lang="ru-RU" sz="2800" dirty="0" smtClean="0"/>
              <a:t>битумов  колеблется в пределах: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39552" y="1628798"/>
          <a:ext cx="8136904" cy="4680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104456"/>
              </a:tblGrid>
              <a:tr h="780087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Химический элемент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   Содержание</a:t>
                      </a:r>
                      <a:endParaRPr lang="ru-RU" sz="2800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углерод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70-80%</a:t>
                      </a:r>
                      <a:endParaRPr lang="ru-RU" sz="2800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водород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10-15%</a:t>
                      </a:r>
                      <a:endParaRPr lang="ru-RU" sz="2800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сера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2-9%</a:t>
                      </a:r>
                      <a:endParaRPr lang="ru-RU" sz="2800" dirty="0"/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кислород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1-5%</a:t>
                      </a:r>
                    </a:p>
                  </a:txBody>
                  <a:tcPr/>
                </a:tc>
              </a:tr>
              <a:tr h="780087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азот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0-2%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006599"/>
            <a:ext cx="8820472" cy="827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u="sng" dirty="0" smtClean="0">
              <a:latin typeface="Arial" pitchFamily="34" charset="0"/>
              <a:ea typeface="Times New Roman" pitchFamily="18" charset="0"/>
            </a:endParaRP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endParaRPr lang="ru-RU" sz="2800" b="1" u="sng" dirty="0" smtClean="0">
              <a:latin typeface="Arial" pitchFamily="34" charset="0"/>
              <a:ea typeface="Times New Roman" pitchFamily="18" charset="0"/>
            </a:endParaRP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latin typeface="Arial" pitchFamily="34" charset="0"/>
                <a:ea typeface="Times New Roman" pitchFamily="18" charset="0"/>
              </a:rPr>
              <a:t>Состав, строение и свойства битума</a:t>
            </a:r>
            <a:endParaRPr lang="ru-RU" sz="2800" dirty="0" smtClean="0">
              <a:latin typeface="Arial" pitchFamily="34" charset="0"/>
              <a:ea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Arial" pitchFamily="34" charset="0"/>
                <a:ea typeface="Times New Roman" pitchFamily="18" charset="0"/>
              </a:rPr>
              <a:t>	Битумы состоят из сложных углеводородов, молекулы которых можно разделить на элементарные звенья.</a:t>
            </a:r>
            <a:endParaRPr lang="ru-RU" sz="2800" dirty="0" smtClean="0"/>
          </a:p>
          <a:p>
            <a:pPr algn="just"/>
            <a:r>
              <a:rPr lang="ru-RU" sz="2800" dirty="0" smtClean="0"/>
              <a:t>	Выделить индивидуальные углеводородные соединения из битумов весьма сложно. Поэтому для исследования структуры и свойств битумов специальными методами выделяют группы углеводородов с более или менее сходными свойствами. Такими группами являются: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 smtClean="0"/>
              <a:t>  масла,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 smtClean="0"/>
              <a:t>  смолы,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 smtClean="0"/>
              <a:t>  </a:t>
            </a:r>
            <a:r>
              <a:rPr lang="ru-RU" sz="2800" dirty="0" err="1" smtClean="0"/>
              <a:t>асфальтены</a:t>
            </a:r>
            <a:r>
              <a:rPr lang="ru-RU" sz="2800" dirty="0" smtClean="0"/>
              <a:t> и их модификации (</a:t>
            </a:r>
            <a:r>
              <a:rPr lang="ru-RU" sz="2800" dirty="0" err="1" smtClean="0"/>
              <a:t>карбены</a:t>
            </a:r>
            <a:r>
              <a:rPr lang="ru-RU" sz="2800" dirty="0" smtClean="0"/>
              <a:t> и </a:t>
            </a:r>
            <a:r>
              <a:rPr lang="ru-RU" sz="2800" dirty="0" err="1" smtClean="0"/>
              <a:t>карбоиды</a:t>
            </a:r>
            <a:r>
              <a:rPr lang="ru-RU" sz="2800" dirty="0" smtClean="0"/>
              <a:t>),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/>
              <a:t> </a:t>
            </a:r>
            <a:r>
              <a:rPr lang="ru-RU" sz="2800" dirty="0" smtClean="0"/>
              <a:t>парафины (в нефтяных битумах)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 smtClean="0"/>
              <a:t>  </a:t>
            </a:r>
            <a:r>
              <a:rPr lang="ru-RU" sz="2800" dirty="0" err="1" smtClean="0"/>
              <a:t>асфальтогеновые</a:t>
            </a:r>
            <a:r>
              <a:rPr lang="ru-RU" sz="2800" dirty="0" smtClean="0"/>
              <a:t> кислоты и их ангидриды.</a:t>
            </a:r>
          </a:p>
          <a:p>
            <a:pPr algn="just"/>
            <a:r>
              <a:rPr lang="ru-RU" sz="2800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6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Масла</a:t>
            </a:r>
            <a:r>
              <a:rPr lang="ru-RU" sz="2400" dirty="0" smtClean="0"/>
              <a:t> — жидкая при обычной температуре группа углеводородов, плотностью менее единицы и молекулярной массой 100..500. Повышенное содержание масел в битуме придает им подвижность и текучесть.</a:t>
            </a:r>
            <a:endParaRPr lang="ru-RU" sz="2400" b="1" dirty="0" smtClean="0"/>
          </a:p>
          <a:p>
            <a:pPr algn="just"/>
            <a:r>
              <a:rPr lang="ru-RU" sz="2400" b="1" dirty="0" smtClean="0"/>
              <a:t>Смолы</a:t>
            </a:r>
            <a:r>
              <a:rPr lang="ru-RU" sz="2400" dirty="0" smtClean="0"/>
              <a:t> — </a:t>
            </a:r>
            <a:r>
              <a:rPr lang="ru-RU" sz="2400" dirty="0" err="1" smtClean="0"/>
              <a:t>вязкопластичные</a:t>
            </a:r>
            <a:r>
              <a:rPr lang="ru-RU" sz="2400" dirty="0" smtClean="0"/>
              <a:t> вещества, твердые или полутвердые при обыкновенной температуре, плотностью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приблизительно равной 1,0 г/см</a:t>
            </a:r>
            <a:r>
              <a:rPr lang="ru-RU" sz="2400" baseline="30000" dirty="0" smtClean="0">
                <a:latin typeface="Arial" pitchFamily="34" charset="0"/>
                <a:ea typeface="Times New Roman" pitchFamily="18" charset="0"/>
              </a:rPr>
              <a:t>3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, растворяются в бензоле</a:t>
            </a:r>
            <a:r>
              <a:rPr lang="ru-RU" sz="2400" dirty="0" smtClean="0"/>
              <a:t>. </a:t>
            </a:r>
          </a:p>
          <a:p>
            <a:pPr algn="just"/>
            <a:r>
              <a:rPr lang="ru-RU" sz="2400" dirty="0" smtClean="0"/>
              <a:t>Однако при длительном воздействии некоторых факторов (кислорода воздуха или другой окислительной среды, особенно в условиях повышенных температур) могут произойти необратимые изменения фазового состава битума, свидетельствующие о его химическом старении. </a:t>
            </a:r>
          </a:p>
          <a:p>
            <a:pPr algn="just"/>
            <a:r>
              <a:rPr lang="ru-RU" sz="2400" dirty="0" smtClean="0"/>
              <a:t>Смолы придают битумам вяжущие свойства и пластичность.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Асфальтены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твердые неплавкие соединения с плотностью более единицы и молекулярной массой 1000...5000 и более.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асфальтены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растворимы в маслянистых и смолистых фракциях, другие —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карбены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карбоиды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содержащие свободный углерод, нерастворимы.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Асфальтены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придают битуму твердость и теплоустойчивость. При длительном нагревании битума в присутствии воздуха масла и смолы переходят 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асфальтены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Чрезмерно большое количество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асфальтенов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битуме может образоваться также под действием солнечной радиации, что вызывает постепенное разрушение — «старение» битума.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7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Асфальтогеновые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принадлежат к группе полинафтеновых кислот; их консистенция может быть твердой или высоковязкой.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Являясь поверхностно-активной частью битума, они способствуют повышению прочности сцепления битума с каменными и другими материалами </a:t>
            </a:r>
            <a:r>
              <a:rPr lang="ru-RU" sz="28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От них зависит свойство битума как связующего вещества.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углеводороды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входя в состав битумов в различных соотношениях и образуя сложную дисперсную систему, предопределяют их структуру и свойства.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332656"/>
            <a:ext cx="892899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Парафин,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содержащийся в нефтяных битумах,  ухудшает их свойства, повышает хрупкость при повышенных температурах. 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стремятся к тому, чтобы содержание парафина в битуме не превышало 5%.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определил практические способы  перевода твердых битумов в рабочее состояние: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нагревание до 140-170</a:t>
            </a:r>
            <a:r>
              <a:rPr lang="ru-RU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С;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размягчающие смолы и увеличивающие их растворимость в маслах;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растворение битума в органическом растворителе для придания рабочей консистенции без нагрева (холодные мастики и др.);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эмульгирование и получение битумных эмульсий и паст.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Дисперсионной средой в этой системе является молекулярный раствор смол или их части в маслах, а дисперсной фазой служат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асфальтены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адсорбированной на их поверхности частью смол.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9058" r="44639" b="47045"/>
          <a:stretch>
            <a:fillRect/>
          </a:stretch>
        </p:blipFill>
        <p:spPr bwMode="auto">
          <a:xfrm rot="5400000">
            <a:off x="2375756" y="560877"/>
            <a:ext cx="4626037" cy="642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28092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этой дисперсной системе имеется избыток дисперсионной среды, то комплексные частицы (мицеллы) не контактируют между собой, свободно перемещаясь в дисперсионной среде.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Такая структура характерна для жидких битумов при нормальной температуре и для вязких битумов при повышенных температурах .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относительно пониженном количестве дисперсионной среды и большом количестве мицелл они, контактируя друг с другом, образуют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мицеллярную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пространственную сетку. Битумы, имеющие такую структуру, характеризуются высокой вязкостью и твердостью при комнатной температуре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/>
              <a:t>Свойства битумов</a:t>
            </a:r>
          </a:p>
          <a:p>
            <a:pPr algn="ctr"/>
            <a:endParaRPr lang="ru-RU" u="sng" dirty="0" smtClean="0"/>
          </a:p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Физические свойства  </a:t>
            </a:r>
            <a:r>
              <a:rPr lang="ru-RU" sz="2000" dirty="0" smtClean="0"/>
              <a:t>органических и неорганических вяжущих веществ на их основе, различны. Для органических веществ в отличие от минеральных характерны гидрофобность, </a:t>
            </a:r>
            <a:r>
              <a:rPr lang="ru-RU" sz="2000" dirty="0" err="1" smtClean="0"/>
              <a:t>атмосферостойкость</a:t>
            </a:r>
            <a:r>
              <a:rPr lang="ru-RU" sz="2000" dirty="0" smtClean="0"/>
              <a:t>, растворимость в органических растворителях, повышенная </a:t>
            </a:r>
            <a:r>
              <a:rPr lang="ru-RU" sz="2000" dirty="0" err="1" smtClean="0"/>
              <a:t>деформативность</a:t>
            </a:r>
            <a:r>
              <a:rPr lang="ru-RU" sz="2000" dirty="0" smtClean="0"/>
              <a:t>, способность размягчаться при нагревании вплоть до полного расплавления.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Эти свойства обусловили применение органических вяжущих для производства кровельных, гидроизоляционных и антикоррозионных материалов, а также их широкое распространение в гидротехническом и дорожном строительстве.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b="1" i="1" dirty="0" smtClean="0"/>
              <a:t>Плотность </a:t>
            </a:r>
            <a:r>
              <a:rPr lang="ru-RU" sz="2000" b="1" dirty="0" smtClean="0"/>
              <a:t>битумов </a:t>
            </a:r>
            <a:r>
              <a:rPr lang="ru-RU" sz="2000" dirty="0" smtClean="0"/>
              <a:t>в зависимости от группового состава колеблется  в пределах от 0,8 до 1,3 г/см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b="1" i="1" dirty="0" smtClean="0"/>
              <a:t>Теплопроводность</a:t>
            </a:r>
            <a:r>
              <a:rPr lang="ru-RU" sz="2000" dirty="0" smtClean="0"/>
              <a:t> характерна для аморфных веществ. Более вязкие битумы имеют больший коэффициент объемного теплового расширения.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b="1" i="1" dirty="0" smtClean="0"/>
              <a:t>Устойчивость при нагревании </a:t>
            </a:r>
            <a:r>
              <a:rPr lang="ru-RU" sz="2000" dirty="0" smtClean="0"/>
              <a:t>характеризуется: потерей массы при нагревании пробы битума при </a:t>
            </a:r>
            <a:r>
              <a:rPr lang="ru-RU" sz="2000" dirty="0" smtClean="0">
                <a:latin typeface="Arial" pitchFamily="34" charset="0"/>
              </a:rPr>
              <a:t>160</a:t>
            </a:r>
            <a:r>
              <a:rPr lang="ru-RU" sz="2000" baseline="30000" dirty="0" smtClean="0">
                <a:latin typeface="Arial" pitchFamily="34" charset="0"/>
              </a:rPr>
              <a:t>0</a:t>
            </a:r>
            <a:r>
              <a:rPr lang="ru-RU" sz="2000" dirty="0" smtClean="0">
                <a:latin typeface="Arial" pitchFamily="34" charset="0"/>
              </a:rPr>
              <a:t>С в течение 5 часов (не более 1%) и температурой вспышки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Физико-химические свойства.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/>
              <a:t> </a:t>
            </a:r>
            <a:r>
              <a:rPr lang="ru-RU" sz="2400" dirty="0" smtClean="0"/>
              <a:t>От содержания поверхностно-активных полярных компонентов в органическом вяжущем зависит смачивающая способность вяжущего и его сцепление с каменными материалами (порошкообразными наполнителями, мелким и крупным заполнителем).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/>
              <a:t>Прочные связи </a:t>
            </a:r>
            <a:r>
              <a:rPr lang="ru-RU" sz="2400" dirty="0" smtClean="0"/>
              <a:t>битум образует с наполнителями из известняка, доломита с большим количеством адсорбционных центров в виде катионов </a:t>
            </a:r>
            <a:r>
              <a:rPr lang="en-US" sz="2400" dirty="0" smtClean="0"/>
              <a:t>Ca</a:t>
            </a:r>
            <a:r>
              <a:rPr lang="ru-RU" sz="2400" dirty="0" smtClean="0"/>
              <a:t> и</a:t>
            </a:r>
            <a:r>
              <a:rPr lang="en-US" sz="2400" dirty="0" smtClean="0"/>
              <a:t> Mg</a:t>
            </a:r>
            <a:r>
              <a:rPr lang="ru-RU" sz="2400" dirty="0" smtClean="0"/>
              <a:t>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/>
              <a:t>Старение</a:t>
            </a:r>
            <a:r>
              <a:rPr lang="ru-RU" sz="2400" dirty="0" smtClean="0"/>
              <a:t>  - процесс медленного изменения состава  и свойств битума, сопровождающийся повышением хрупкости и снижения гидрофобности. Ускоряется под действием солнечного света и кислорода воздуха вследствие возрастания количества твердых хрупких составляющих за счет уменьшения содержания смолистых веществ и масел.</a:t>
            </a:r>
          </a:p>
          <a:p>
            <a:pPr algn="just"/>
            <a:endParaRPr lang="ru-RU" sz="24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7693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Химические свойства.  </a:t>
            </a:r>
            <a:endParaRPr lang="ru-RU" sz="2400" dirty="0" smtClean="0">
              <a:solidFill>
                <a:srgbClr val="C0000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Наиболее важным свойством является химическая стойкость битумов и битумных материалов  к действию агрессивных веществ, вызывающих коррозию цементных бетонов, металлов</a:t>
            </a:r>
            <a:r>
              <a:rPr lang="ru-RU" sz="2400" b="1" dirty="0" smtClean="0"/>
              <a:t> </a:t>
            </a:r>
            <a:r>
              <a:rPr lang="ru-RU" sz="2400" dirty="0" smtClean="0"/>
              <a:t>и других строительных материалов.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Битумные материалы хорошо сопротивляются действию щелочей (с концентрацией до 45%), фосфорной кислоты (до 85%), а также серной, соляной и уксусной кислот.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Менее стойки битумы в атмосфере, содержащей оксиды азота, а также при действии концентрированных растворов кислот.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Битум растворяется в органических растворителях.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Благодаря своей химической стойкости и экономичности битумные материалы широко применяют для химической защиты железобетонных конструкций, стальных труб и др.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Также важнейшими свойствами битумов для их применения в строительстве являются:</a:t>
            </a:r>
          </a:p>
          <a:p>
            <a:pPr algn="just"/>
            <a:r>
              <a:rPr lang="ru-RU" sz="2400" dirty="0" smtClean="0"/>
              <a:t>1) способность при нагревании  (до 8О...17О°С)   или добавлении растворителей   (</a:t>
            </a:r>
            <a:r>
              <a:rPr lang="ru-RU" sz="2400" dirty="0" err="1" smtClean="0"/>
              <a:t>разжижителей</a:t>
            </a:r>
            <a:r>
              <a:rPr lang="ru-RU" sz="2400" dirty="0" smtClean="0"/>
              <a:t>)  переходить</a:t>
            </a:r>
          </a:p>
          <a:p>
            <a:pPr algn="just"/>
            <a:r>
              <a:rPr lang="ru-RU" sz="2400" dirty="0" smtClean="0"/>
              <a:t>в </a:t>
            </a:r>
            <a:r>
              <a:rPr lang="ru-RU" sz="2400" dirty="0" err="1" smtClean="0"/>
              <a:t>вязкожидкое</a:t>
            </a:r>
            <a:r>
              <a:rPr lang="ru-RU" sz="2400" dirty="0" smtClean="0"/>
              <a:t> состояние и объединяться с каменными</a:t>
            </a:r>
          </a:p>
          <a:p>
            <a:pPr algn="just"/>
            <a:r>
              <a:rPr lang="ru-RU" sz="2400" dirty="0" smtClean="0"/>
              <a:t>или другими материалами;</a:t>
            </a:r>
          </a:p>
          <a:p>
            <a:pPr algn="just"/>
            <a:r>
              <a:rPr lang="ru-RU" sz="2400" dirty="0" smtClean="0"/>
              <a:t>2)  способность при понижении температуры (до 20-25 °С и ниже) или испарении растворителей вновь </a:t>
            </a:r>
            <a:r>
              <a:rPr lang="ru-RU" sz="2400" dirty="0" err="1" smtClean="0"/>
              <a:t>загустевать</a:t>
            </a:r>
            <a:r>
              <a:rPr lang="ru-RU" sz="2400" dirty="0" smtClean="0"/>
              <a:t> и образовывать единый материал, сцепляться с введенными в них или пропитанными и обмазанными</a:t>
            </a:r>
          </a:p>
          <a:p>
            <a:pPr algn="just"/>
            <a:r>
              <a:rPr lang="ru-RU" sz="2400" dirty="0" smtClean="0"/>
              <a:t>ими другими материалами (асфальтовые бетоны и растворы, кровельные и гидроизоляционные материалы);</a:t>
            </a:r>
          </a:p>
          <a:p>
            <a:pPr>
              <a:tabLst>
                <a:tab pos="719138" algn="l"/>
              </a:tabLst>
            </a:pPr>
            <a:r>
              <a:rPr lang="ru-RU" sz="2400" dirty="0" smtClean="0"/>
              <a:t>3) способность придавать гидрофобные   (водоотталкивающие) свойства другим материалам, обработанным битумом.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982189"/>
              </p:ext>
            </p:extLst>
          </p:nvPr>
        </p:nvGraphicFramePr>
        <p:xfrm>
          <a:off x="251520" y="1412776"/>
          <a:ext cx="8712968" cy="440909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22761"/>
                <a:gridCol w="6590207"/>
              </a:tblGrid>
              <a:tr h="5305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ҚР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СТ 1373-2013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Битумы нефтяные дорожные вязкие</a:t>
                      </a: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Технические условия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9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ГОСТ11505-75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Битумы нефтяные. Метод определения растяжимости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149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 РК 1226 –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Битумы и битумные вяжущие. Метод определения глубины проникания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иглы.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 РК 1227 - 2003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Битумы и битумные вяжущие. Определение точки размягчения методом кольца и шара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ГОСТ 11508-74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Битумы нефтяные. Методы определения сцепления битума с мрамором и песком (с Изменениями N 1, 2)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ГОСТ 11955-82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Битумы нефтяные дорожные жидкие. Технические условия (с Изменениями N 1, 2, 3)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 РК 1683 - 2007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Битумы и битумные вяжущие. Метод определения условной вязкости</a:t>
                      </a:r>
                    </a:p>
                  </a:txBody>
                  <a:tcPr marL="6287" marR="6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090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18187"/>
          </a:xfrm>
        </p:spPr>
        <p:txBody>
          <a:bodyPr/>
          <a:lstStyle/>
          <a:p>
            <a:pPr algn="l" eaLnBrk="1" hangingPunct="1"/>
            <a:r>
              <a:rPr lang="ru-RU" altLang="ru-RU" sz="4000" b="1" i="1" dirty="0" smtClean="0">
                <a:latin typeface="Times New Roman" panose="02020603050405020304" pitchFamily="18" charset="0"/>
              </a:rPr>
              <a:t>Марку твердых и полутвердых битумов определяют по</a:t>
            </a:r>
            <a:r>
              <a:rPr lang="ru-RU" altLang="ru-RU" sz="4000" b="1" dirty="0" smtClean="0">
                <a:latin typeface="Times New Roman" panose="02020603050405020304" pitchFamily="18" charset="0"/>
              </a:rPr>
              <a:t>: </a:t>
            </a:r>
            <a:br>
              <a:rPr lang="ru-RU" altLang="ru-RU" sz="4000" b="1" dirty="0" smtClean="0">
                <a:latin typeface="Times New Roman" panose="02020603050405020304" pitchFamily="18" charset="0"/>
              </a:rPr>
            </a:br>
            <a:r>
              <a:rPr lang="ru-RU" altLang="ru-RU" sz="4000" b="1" dirty="0" smtClean="0">
                <a:latin typeface="Times New Roman" panose="02020603050405020304" pitchFamily="18" charset="0"/>
              </a:rPr>
              <a:t>	</a:t>
            </a:r>
            <a:r>
              <a:rPr lang="ru-RU" altLang="ru-RU" sz="3200" b="1" dirty="0" smtClean="0">
                <a:latin typeface="Times New Roman" panose="02020603050405020304" pitchFamily="18" charset="0"/>
              </a:rPr>
              <a:t>1)</a:t>
            </a:r>
            <a:r>
              <a:rPr lang="ru-RU" altLang="ru-RU" sz="4000" b="1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3600" b="1" i="1" dirty="0" smtClean="0">
                <a:latin typeface="Times New Roman" panose="02020603050405020304" pitchFamily="18" charset="0"/>
              </a:rPr>
              <a:t>твердости</a:t>
            </a:r>
            <a:r>
              <a:rPr lang="ru-RU" altLang="ru-RU" sz="4000" b="1" dirty="0" smtClean="0">
                <a:latin typeface="Times New Roman" panose="02020603050405020304" pitchFamily="18" charset="0"/>
              </a:rPr>
              <a:t> (</a:t>
            </a:r>
            <a:r>
              <a:rPr lang="ru-RU" altLang="ru-RU" sz="3400" b="1" i="1" dirty="0" smtClean="0">
                <a:latin typeface="Times New Roman" panose="02020603050405020304" pitchFamily="18" charset="0"/>
              </a:rPr>
              <a:t>вязкости)</a:t>
            </a:r>
            <a:r>
              <a:rPr lang="ru-RU" altLang="ru-RU" sz="3400" b="1" dirty="0" smtClean="0">
                <a:latin typeface="Times New Roman" panose="02020603050405020304" pitchFamily="18" charset="0"/>
              </a:rPr>
              <a:t>, </a:t>
            </a:r>
            <a:br>
              <a:rPr lang="ru-RU" altLang="ru-RU" sz="3400" b="1" dirty="0" smtClean="0">
                <a:latin typeface="Times New Roman" panose="02020603050405020304" pitchFamily="18" charset="0"/>
              </a:rPr>
            </a:br>
            <a:r>
              <a:rPr lang="ru-RU" altLang="ru-RU" sz="3400" b="1" dirty="0" smtClean="0">
                <a:latin typeface="Times New Roman" panose="02020603050405020304" pitchFamily="18" charset="0"/>
              </a:rPr>
              <a:t>	2) </a:t>
            </a:r>
            <a:r>
              <a:rPr lang="ru-RU" altLang="ru-RU" sz="3400" b="1" i="1" dirty="0" smtClean="0">
                <a:latin typeface="Times New Roman" panose="02020603050405020304" pitchFamily="18" charset="0"/>
              </a:rPr>
              <a:t>температуре размягчения, </a:t>
            </a:r>
            <a:br>
              <a:rPr lang="ru-RU" altLang="ru-RU" sz="3400" b="1" i="1" dirty="0" smtClean="0">
                <a:latin typeface="Times New Roman" panose="02020603050405020304" pitchFamily="18" charset="0"/>
              </a:rPr>
            </a:br>
            <a:r>
              <a:rPr lang="ru-RU" altLang="ru-RU" sz="3400" b="1" i="1" dirty="0" smtClean="0">
                <a:latin typeface="Times New Roman" panose="02020603050405020304" pitchFamily="18" charset="0"/>
              </a:rPr>
              <a:t>	3) температуре хрупкости</a:t>
            </a:r>
            <a:r>
              <a:rPr lang="ru-RU" altLang="ru-RU" sz="3400" b="1" dirty="0" smtClean="0">
                <a:latin typeface="Times New Roman" panose="02020603050405020304" pitchFamily="18" charset="0"/>
              </a:rPr>
              <a:t>, </a:t>
            </a:r>
            <a:br>
              <a:rPr lang="ru-RU" altLang="ru-RU" sz="3400" b="1" dirty="0" smtClean="0">
                <a:latin typeface="Times New Roman" panose="02020603050405020304" pitchFamily="18" charset="0"/>
              </a:rPr>
            </a:br>
            <a:r>
              <a:rPr lang="ru-RU" altLang="ru-RU" sz="3400" b="1" dirty="0" smtClean="0">
                <a:latin typeface="Times New Roman" panose="02020603050405020304" pitchFamily="18" charset="0"/>
              </a:rPr>
              <a:t>	4) </a:t>
            </a:r>
            <a:r>
              <a:rPr lang="ru-RU" altLang="ru-RU" sz="3400" b="1" i="1" dirty="0" smtClean="0">
                <a:latin typeface="Times New Roman" panose="02020603050405020304" pitchFamily="18" charset="0"/>
              </a:rPr>
              <a:t>растяжимости (пластичности). </a:t>
            </a:r>
            <a:br>
              <a:rPr lang="ru-RU" altLang="ru-RU" sz="3400" b="1" i="1" dirty="0" smtClean="0">
                <a:latin typeface="Times New Roman" panose="02020603050405020304" pitchFamily="18" charset="0"/>
              </a:rPr>
            </a:br>
            <a:r>
              <a:rPr lang="ru-RU" altLang="ru-RU" sz="3400" b="1" i="1" dirty="0" smtClean="0">
                <a:latin typeface="Times New Roman" panose="02020603050405020304" pitchFamily="18" charset="0"/>
              </a:rPr>
              <a:t/>
            </a:r>
            <a:br>
              <a:rPr lang="ru-RU" altLang="ru-RU" sz="3400" b="1" i="1" dirty="0" smtClean="0">
                <a:latin typeface="Times New Roman" panose="02020603050405020304" pitchFamily="18" charset="0"/>
              </a:rPr>
            </a:br>
            <a:r>
              <a:rPr lang="ru-RU" altLang="ru-RU" sz="4000" b="1" i="1" dirty="0" smtClean="0">
                <a:latin typeface="Times New Roman" panose="02020603050405020304" pitchFamily="18" charset="0"/>
              </a:rPr>
              <a:t>Для жидких битумов по</a:t>
            </a:r>
            <a:r>
              <a:rPr lang="ru-RU" altLang="ru-RU" sz="3400" b="1" i="1" dirty="0" smtClean="0">
                <a:latin typeface="Times New Roman" panose="02020603050405020304" pitchFamily="18" charset="0"/>
              </a:rPr>
              <a:t> – условной вязкости</a:t>
            </a:r>
            <a:r>
              <a:rPr lang="ru-RU" altLang="ru-RU" sz="3400" i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3400" dirty="0" smtClean="0">
                <a:latin typeface="Times New Roman" panose="02020603050405020304" pitchFamily="18" charset="0"/>
              </a:rPr>
              <a:t/>
            </a:r>
            <a:br>
              <a:rPr lang="ru-RU" altLang="ru-RU" sz="3400" dirty="0" smtClean="0">
                <a:latin typeface="Times New Roman" panose="02020603050405020304" pitchFamily="18" charset="0"/>
              </a:rPr>
            </a:br>
            <a:endParaRPr lang="ru-RU" altLang="ru-RU" sz="34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9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71642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Основными свойствами, определяющими качество </a:t>
            </a:r>
            <a:r>
              <a:rPr lang="ru-RU" sz="2000" dirty="0" smtClean="0"/>
              <a:t>твердых и полутвердых битумов и деление их на марки, являются </a:t>
            </a:r>
            <a:r>
              <a:rPr lang="ru-RU" sz="2000" i="1" dirty="0" smtClean="0">
                <a:solidFill>
                  <a:srgbClr val="0070C0"/>
                </a:solidFill>
              </a:rPr>
              <a:t>вязкость (твердость), температура размягчения и хрупкости, пластичность</a:t>
            </a:r>
            <a:r>
              <a:rPr lang="ru-RU" sz="2000" dirty="0" smtClean="0"/>
              <a:t>; для жидких битумов — </a:t>
            </a:r>
            <a:r>
              <a:rPr lang="ru-RU" sz="2000" dirty="0" smtClean="0">
                <a:solidFill>
                  <a:srgbClr val="0070C0"/>
                </a:solidFill>
              </a:rPr>
              <a:t>условная вязкость и фракционный состав  (содержание летучих масел).</a:t>
            </a:r>
          </a:p>
          <a:p>
            <a:pPr algn="just"/>
            <a:r>
              <a:rPr lang="ru-RU" sz="2000" dirty="0" smtClean="0"/>
              <a:t> </a:t>
            </a:r>
            <a:r>
              <a:rPr lang="ru-RU" sz="2000" b="1" dirty="0" smtClean="0"/>
              <a:t>Вязкость битумов</a:t>
            </a:r>
            <a:r>
              <a:rPr lang="ru-RU" sz="2000" dirty="0" smtClean="0"/>
              <a:t> является характеристикой его структурно-механических свойств и зависит от группового состава и температуры. При повышении температуры вязкость снижается, при понижении — резко возрастает; при отрицательных температурах битум становится хрупким. </a:t>
            </a:r>
          </a:p>
          <a:p>
            <a:pPr algn="just"/>
            <a:r>
              <a:rPr lang="ru-RU" sz="2000" i="1" u="sng" dirty="0" smtClean="0"/>
              <a:t>Вязкость (твердость)</a:t>
            </a:r>
            <a:r>
              <a:rPr lang="ru-RU" sz="2000" dirty="0" smtClean="0"/>
              <a:t> определяют условным показателем (</a:t>
            </a:r>
            <a:r>
              <a:rPr lang="ru-RU" sz="2000" dirty="0" err="1" smtClean="0"/>
              <a:t>пенетрацией</a:t>
            </a:r>
            <a:r>
              <a:rPr lang="ru-RU" sz="2000" dirty="0" smtClean="0"/>
              <a:t>) — глубиной проникания иглы в битум при определенных нагрузке, температуре и времени погружения на пенетрометре. Чем выше вязкость битума, тем меньше глубина погружения иглы.</a:t>
            </a:r>
          </a:p>
          <a:p>
            <a:pPr algn="just"/>
            <a:r>
              <a:rPr lang="ru-RU" sz="2000" dirty="0" smtClean="0"/>
              <a:t> </a:t>
            </a:r>
            <a:r>
              <a:rPr lang="ru-RU" sz="2000" i="1" u="sng" dirty="0" smtClean="0"/>
              <a:t>Условная вязкость </a:t>
            </a:r>
            <a:r>
              <a:rPr lang="ru-RU" sz="2000" dirty="0" smtClean="0"/>
              <a:t>жидких битумов определяют на стандартном вискозиметре по времени (в секундах) истечения порции битума при определенной температуре битума и диаметре отверстия прибора.</a:t>
            </a:r>
            <a:endParaRPr lang="ru-RU" sz="20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4668" y="332656"/>
            <a:ext cx="177933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3789040"/>
            <a:ext cx="161967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Пластичность твердых и вязких битумов</a:t>
            </a:r>
            <a:r>
              <a:rPr lang="ru-RU" sz="2400" dirty="0" smtClean="0"/>
              <a:t> по стандарту характеризуется условно предельной деформацией при растяжении стандартных образцов — восьмерок из битума при определенной температуре и скорости растяжения и выражается в сантиметрах в момент их разрыва на </a:t>
            </a:r>
            <a:r>
              <a:rPr lang="ru-RU" sz="2400" dirty="0" err="1" smtClean="0"/>
              <a:t>дуктилометре</a:t>
            </a:r>
            <a:r>
              <a:rPr lang="ru-RU" sz="2400" dirty="0" smtClean="0"/>
              <a:t>. Так же как и вязкость, пластичность (</a:t>
            </a:r>
            <a:r>
              <a:rPr lang="ru-RU" sz="2400" dirty="0" err="1" smtClean="0"/>
              <a:t>дуктильность</a:t>
            </a:r>
            <a:r>
              <a:rPr lang="ru-RU" sz="2400" dirty="0" smtClean="0"/>
              <a:t>) битумов зависит от температуры, их группового состава и структуры. Как правило, растяжимость возрастает при увеличении содержания смол, а также с повышением температуры.</a:t>
            </a:r>
            <a:endParaRPr lang="ru-RU" sz="24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21088"/>
            <a:ext cx="4284984" cy="195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4516" y="4205064"/>
            <a:ext cx="363589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332656"/>
            <a:ext cx="55446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Температуру размягчения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на приборе «кольцо и шар», помещаемом в сосуд с водой;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Температуру размягчения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той температуре нагреваемой воды, при которой металлический шарик под действием собственной массы проходит через кольцо, заполненное испытуемым битумом. Битум переходит из твердого состояния в пластичное, приобретая подвижность.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свойство битума характеризует </a:t>
            </a:r>
            <a:r>
              <a:rPr lang="ru-RU" sz="2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температурный предел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применения.</a:t>
            </a: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3024933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 descr="12"/>
          <p:cNvPicPr>
            <a:picLocks noChangeAspect="1" noChangeArrowheads="1"/>
          </p:cNvPicPr>
          <p:nvPr/>
        </p:nvPicPr>
        <p:blipFill>
          <a:blip r:embed="rId3" cstate="print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1803"/>
            <a:ext cx="3132437" cy="302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4249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8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температурный предел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битума характеризуется температурой хрупкости, при которой появляется первая трещина в тонком слое битума, нанесенном на стальную пластинку стандартного прибора при ее изгибе и распрямлении.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интервал между температурой хрупкости и температурой размягчения называют </a:t>
            </a:r>
            <a:r>
              <a:rPr lang="ru-RU" sz="28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температурным рабочим интервалом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учитывают при выборе битума для применения в определенных температурных условиях.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огнеопасности определяют 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температуру вспышки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паров, выделяемых из битума при нагревании от поднесенного пламени.</a:t>
            </a:r>
          </a:p>
          <a:p>
            <a:pPr algn="just">
              <a:buFont typeface="Arial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битумов тесно связаны между собой. </a:t>
            </a:r>
          </a:p>
          <a:p>
            <a:pPr algn="just"/>
            <a:endParaRPr lang="ru-RU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битумы (с малой глубиной проникания иглы) имеют высокую температуру размягчения, но малую растяжимость, т.е. являются относительно хрупкими (особенно при отрицательных температурах). Битумы с низкой температурой размягчения, т.е. мягкие, обладают высокой пластичностью.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учета огнеопасности при нагревании битума определяют температуру вспышки паров, выделяемых из битума при нагревании от поднесенного пламени.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7"/>
            <a:ext cx="8280920" cy="43204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Физико-механические свойства нефтяных битумов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836712"/>
            <a:ext cx="8496944" cy="5760639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	</a:t>
            </a:r>
            <a:r>
              <a:rPr lang="ru-RU" sz="2000" dirty="0" smtClean="0"/>
              <a:t>Марку битума выбирают в зависимости от назначения. По значению различают битумы строительные, кровельные и дорожные. Основные требования, предъявляемые к строительным и кровельным битумам приведены в таблице 1. </a:t>
            </a:r>
          </a:p>
          <a:p>
            <a:pPr algn="just"/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348880"/>
            <a:ext cx="860396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660431"/>
              </p:ext>
            </p:extLst>
          </p:nvPr>
        </p:nvGraphicFramePr>
        <p:xfrm>
          <a:off x="467544" y="1052736"/>
          <a:ext cx="8208913" cy="420624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242683"/>
                <a:gridCol w="1014880"/>
                <a:gridCol w="1014880"/>
                <a:gridCol w="1014880"/>
                <a:gridCol w="1014880"/>
                <a:gridCol w="906710"/>
              </a:tblGrid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Нормы по маркам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25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БНД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130/300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БНД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100/130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БНД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70/100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БНД 50/70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БНД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35/50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Глубина проникновения иглы: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а)  при 25</a:t>
                      </a:r>
                      <a:r>
                        <a:rPr lang="ru-RU" sz="20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б) при 0</a:t>
                      </a:r>
                      <a:r>
                        <a:rPr lang="ru-RU" sz="20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131-200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101-130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71-100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51-70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36-50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Температура размягчения, </a:t>
                      </a:r>
                      <a:r>
                        <a:rPr lang="ru-RU" sz="20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не менее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0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Растяжимость, см  не менее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а)  при 25</a:t>
                      </a:r>
                      <a:r>
                        <a:rPr lang="ru-RU" sz="20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б) при 0</a:t>
                      </a:r>
                      <a:r>
                        <a:rPr lang="ru-RU" sz="2000" baseline="30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9552" y="330423"/>
            <a:ext cx="77048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Физико-химические показатели дорожных битумов</a:t>
            </a:r>
            <a:endParaRPr kumimoji="0" lang="kk-KZ" altLang="ru-RU" sz="2400" b="1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559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632"/>
            <a:ext cx="7467600" cy="7208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Жидкие битумы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7523"/>
            <a:ext cx="8928992" cy="6048672"/>
          </a:xfrm>
        </p:spPr>
        <p:txBody>
          <a:bodyPr>
            <a:noAutofit/>
          </a:bodyPr>
          <a:lstStyle/>
          <a:p>
            <a:pPr marL="36576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зависимости от скорости формирования структуры жидкие битумы подразделяются на два класса:</a:t>
            </a:r>
          </a:p>
          <a:p>
            <a:pPr marL="36576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густеющие со средней скоростью, получаемые разжижением вязких дорожных битумов жидкими нефтепродуктами (СГ) и предназначенные для строительства капитальных и облегченных дорожных покрытий, а также для устройства их оснований во всех дорожно-климатических зонах страны;</a:t>
            </a:r>
          </a:p>
          <a:p>
            <a:pPr marL="36576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медленногустеющие, получаемые разжижением вязких дорожных битумов жидкими нефтепродуктами (МГ), и получаемые из остаточных или частично окисленных нефтепродуктов или их смесей (МГО), предназначенные для получения холодного асфальтобетона, а также для строительства дорожных покрытий облегченного типа и оснований во II-V дорожно-климатических зонах и других целей.</a:t>
            </a:r>
          </a:p>
          <a:p>
            <a:pPr marL="36576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Жидкие битумы подразделяются на марки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СГ 40/70, СГ 70/130, СГ 130/200;МГ 40/70, МГ 70/130, МГ 130/200;МГО 40/70, МГО 70/130, МГО 130/200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Цифры в индексах означают условную вязкость 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секундах.</a:t>
            </a:r>
          </a:p>
          <a:p>
            <a:pPr marL="36576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Условная вязкость (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псевдовязкость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- время истечения определенного объема битума при заданной температуре, выраженное в секундах.</a:t>
            </a:r>
          </a:p>
          <a:p>
            <a:pPr marL="36576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7299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Модификация битумов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16624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Улучшить свойства битумов возможно путем совмещения их с полимерными добавками.</a:t>
            </a:r>
          </a:p>
          <a:p>
            <a:pPr marL="36576" lvl="0" indent="0" algn="just">
              <a:buClr>
                <a:srgbClr val="6EA0B0"/>
              </a:buClr>
              <a:buNone/>
            </a:pP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Полимербитумные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материалы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рассматривать как композиты, в которых роль матрицы играет битум, а дисперсной фазой является полимер.</a:t>
            </a:r>
          </a:p>
          <a:p>
            <a:pPr marL="36576" lvl="0" indent="0" algn="just">
              <a:buClr>
                <a:srgbClr val="6EA0B0"/>
              </a:buClr>
              <a:buNone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небольших концентрациях полимера композиции можно рассматривать как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дисперсно-упрочненные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576" lvl="0" indent="0" algn="just">
              <a:buClr>
                <a:srgbClr val="6EA0B0"/>
              </a:buClr>
              <a:buNone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упрочнение происходит за счет того, что тонкие дисперсные частицы препятствуют распространению трещин в матрице.</a:t>
            </a:r>
          </a:p>
          <a:p>
            <a:pPr marL="36576" lvl="0" indent="0" algn="just">
              <a:buClr>
                <a:srgbClr val="6EA0B0"/>
              </a:buClr>
              <a:buNone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эффект наблюдается при содержании дисперсной фазы в размере 2-4% по объему.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264696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большей концентрации полимера в битуме композиции можно рассматривать как волокнистые или смолистые.</a:t>
            </a:r>
          </a:p>
          <a:p>
            <a:pPr marL="3657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Матрица превращается в среду, передающую нагрузку на волокна, а в случае их разрушения перераспределяет напряжения.</a:t>
            </a:r>
          </a:p>
          <a:p>
            <a:pPr marL="3657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композиции характеризуются повышенной прочностью, эластичностью и сопротивлению усталостному разрушению, что особенно необходимо для эксплуатационной надежности материала, например,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полимербитумные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композиции модифицированные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биокаучуком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полиэтиленом.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886700" cy="504056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Дёгтевые</a:t>
            </a:r>
            <a:r>
              <a:rPr lang="ru-RU" b="1" dirty="0"/>
              <a:t> вяжущие </a:t>
            </a:r>
            <a:r>
              <a:rPr lang="ru-RU" b="1" dirty="0" smtClean="0"/>
              <a:t>вещества: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3387" y="836712"/>
            <a:ext cx="9144000" cy="2871151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Дегтевые вяжущие получают в процессе деструктивной (нагревание без доступа воздуха) перегонки твердых видов топлива (каменного и бурого угля, торфа, горючих сланцев и др.); в настоящее время имеют меньшее применение, чем битумные. Деготь (каменноугольный, древесный, торфяной) темно- коричневого цвета с характерным резким запахом нафталина и фенола. Состоит из углеводородов и их сернистых, азотистых и кислородных производных. В сыром виде каменноугольный деготь в строительстве не применяют, так как он содержит воду и летучие фракции. Химический состав дегтей сложен. В нем находится около 200 различных органических веществ.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62" y="3714151"/>
            <a:ext cx="3365150" cy="21312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35896" y="3429000"/>
            <a:ext cx="5328592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ru-RU" sz="1600" dirty="0">
                <a:solidFill>
                  <a:prstClr val="black"/>
                </a:solidFill>
              </a:rPr>
              <a:t>Дёгти </a:t>
            </a:r>
            <a:r>
              <a:rPr lang="ru-RU" sz="1600" b="1" dirty="0">
                <a:solidFill>
                  <a:prstClr val="black"/>
                </a:solidFill>
              </a:rPr>
              <a:t>водостойки и </a:t>
            </a:r>
            <a:r>
              <a:rPr lang="ru-RU" sz="1600" b="1" dirty="0" smtClean="0">
                <a:solidFill>
                  <a:prstClr val="black"/>
                </a:solidFill>
              </a:rPr>
              <a:t>морозостойки</a:t>
            </a:r>
            <a:r>
              <a:rPr lang="ru-RU" sz="1600" dirty="0" smtClean="0">
                <a:solidFill>
                  <a:prstClr val="black"/>
                </a:solidFill>
              </a:rPr>
              <a:t>.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ru-RU" sz="1600" dirty="0" smtClean="0">
                <a:solidFill>
                  <a:prstClr val="black"/>
                </a:solidFill>
              </a:rPr>
              <a:t>Дегти </a:t>
            </a:r>
            <a:r>
              <a:rPr lang="ru-RU" sz="1600" dirty="0">
                <a:solidFill>
                  <a:prstClr val="black"/>
                </a:solidFill>
              </a:rPr>
              <a:t>имеют </a:t>
            </a:r>
            <a:r>
              <a:rPr lang="ru-RU" sz="1600" b="1" dirty="0">
                <a:solidFill>
                  <a:prstClr val="black"/>
                </a:solidFill>
              </a:rPr>
              <a:t>аморфное строение</a:t>
            </a:r>
            <a:r>
              <a:rPr lang="ru-RU" sz="1600" dirty="0">
                <a:solidFill>
                  <a:prstClr val="black"/>
                </a:solidFill>
              </a:rPr>
              <a:t>, поэтому у них нет определенной температуры плавления, а существуют интервалы размягчения, т.е. при нагревании они постепенно переходят из твердого состояния в </a:t>
            </a:r>
            <a:r>
              <a:rPr lang="ru-RU" sz="1600" dirty="0" err="1" smtClean="0">
                <a:solidFill>
                  <a:prstClr val="black"/>
                </a:solidFill>
              </a:rPr>
              <a:t>вязкожидкое</a:t>
            </a:r>
            <a:r>
              <a:rPr lang="ru-RU" sz="1600" dirty="0" smtClean="0">
                <a:solidFill>
                  <a:prstClr val="black"/>
                </a:solidFill>
              </a:rPr>
              <a:t>..</a:t>
            </a:r>
          </a:p>
          <a:p>
            <a:pPr marL="420624" lvl="0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ru-RU" sz="1600" dirty="0" smtClean="0">
                <a:solidFill>
                  <a:prstClr val="black"/>
                </a:solidFill>
              </a:rPr>
              <a:t> </a:t>
            </a:r>
            <a:r>
              <a:rPr lang="ru-RU" sz="1600" dirty="0">
                <a:solidFill>
                  <a:prstClr val="black"/>
                </a:solidFill>
              </a:rPr>
              <a:t>Дегти обладают </a:t>
            </a:r>
            <a:r>
              <a:rPr lang="ru-RU" sz="1600" b="1" dirty="0">
                <a:solidFill>
                  <a:prstClr val="black"/>
                </a:solidFill>
              </a:rPr>
              <a:t>антисептическими свойствами</a:t>
            </a:r>
            <a:r>
              <a:rPr lang="ru-RU" sz="1600" dirty="0">
                <a:solidFill>
                  <a:prstClr val="black"/>
                </a:solidFill>
              </a:rPr>
              <a:t>, поэтому материалы на основе дегтя применяют для защиты от гниения: дегтем пропитывают шпалы, столбы и др.</a:t>
            </a:r>
          </a:p>
        </p:txBody>
      </p:sp>
    </p:spTree>
    <p:extLst>
      <p:ext uri="{BB962C8B-B14F-4D97-AF65-F5344CB8AC3E}">
        <p14:creationId xmlns:p14="http://schemas.microsoft.com/office/powerpoint/2010/main" val="37431919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6632"/>
            <a:ext cx="8385175" cy="57606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r>
              <a:rPr lang="ru-RU" alt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Деготь </a:t>
            </a:r>
            <a:r>
              <a:rPr lang="ru-RU" alt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 на:</a:t>
            </a:r>
            <a:br>
              <a:rPr lang="ru-RU" alt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1480" y="764704"/>
            <a:ext cx="9036496" cy="5904954"/>
          </a:xfrm>
        </p:spPr>
        <p:txBody>
          <a:bodyPr>
            <a:normAutofit fontScale="77500" lnSpcReduction="20000"/>
          </a:bodyPr>
          <a:lstStyle/>
          <a:p>
            <a:pPr marL="36576" indent="0" eaLnBrk="1" hangingPunct="1">
              <a:buNone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Сырой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каменноугольный деготь: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низкотемпературный, получаемый при (500…600)</a:t>
            </a:r>
            <a:r>
              <a:rPr lang="ru-RU" altLang="ru-RU" baseline="30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высокотемпературный, получаемый при (1000…1300)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отогнанный деготь;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пек;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составные дегти (пек + дегтевое масло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ctr" eaLnBrk="1" hangingPunct="1"/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" indent="0" algn="ctr" eaLnBrk="1" hangingPunct="1"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дегтей</a:t>
            </a:r>
          </a:p>
          <a:p>
            <a:pPr marL="36576" lvl="0" indent="0">
              <a:buClr>
                <a:srgbClr val="6EA0B0"/>
              </a:buClr>
              <a:buNone/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Плотность: </a:t>
            </a:r>
          </a:p>
          <a:p>
            <a:pPr marL="36576" lvl="0" indent="0">
              <a:buClr>
                <a:srgbClr val="6EA0B0"/>
              </a:buClr>
              <a:buNone/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дегтя (0,96…1,09) г/см</a:t>
            </a:r>
            <a:r>
              <a:rPr lang="ru-RU" altLang="ru-RU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6576" lvl="0" indent="0">
              <a:buClr>
                <a:srgbClr val="6EA0B0"/>
              </a:buClr>
              <a:buNone/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пека (1,19…1,3) г/см</a:t>
            </a:r>
            <a:r>
              <a:rPr lang="ru-RU" altLang="ru-RU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576" lvl="0" indent="0">
              <a:buClr>
                <a:srgbClr val="6EA0B0"/>
              </a:buClr>
              <a:buNone/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размягчения (50…60)</a:t>
            </a:r>
            <a:r>
              <a:rPr lang="ru-RU" altLang="ru-RU" baseline="30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576" lvl="0" indent="0">
              <a:buClr>
                <a:srgbClr val="6EA0B0"/>
              </a:buClr>
              <a:buNone/>
            </a:pPr>
            <a:r>
              <a:rPr lang="ru-RU" alt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Атмосферостойкость</a:t>
            </a: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дегтевых материалов (толь) ниже битумных (рубероид). </a:t>
            </a:r>
          </a:p>
          <a:p>
            <a:pPr marL="36576" lvl="0" indent="0">
              <a:buClr>
                <a:srgbClr val="6EA0B0"/>
              </a:buClr>
              <a:buNone/>
            </a:pPr>
            <a:r>
              <a:rPr lang="ru-RU" alt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Биостойкость</a:t>
            </a: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дегтевых материалов выше битумных.</a:t>
            </a:r>
          </a:p>
          <a:p>
            <a:pPr algn="ctr"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43358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7886700" cy="9941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4669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6250220</TotalTime>
  <Words>1971</Words>
  <Application>Microsoft Office PowerPoint</Application>
  <PresentationFormat>Экран (4:3)</PresentationFormat>
  <Paragraphs>235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Calibri</vt:lpstr>
      <vt:lpstr>Franklin Gothic Book</vt:lpstr>
      <vt:lpstr>Times New Roman</vt:lpstr>
      <vt:lpstr>Wingdings</vt:lpstr>
      <vt:lpstr>Wingdings 2</vt:lpstr>
      <vt:lpstr>Техническая</vt:lpstr>
      <vt:lpstr>1_Техническая</vt:lpstr>
      <vt:lpstr>Салимбаева З.Н.</vt:lpstr>
      <vt:lpstr>Общие сведения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Нормативные документы</vt:lpstr>
      <vt:lpstr>Марку твердых и полутвердых битумов определяют по:   1) твердости (вязкости),   2) температуре размягчения,   3) температуре хрупкости,   4) растяжимости (пластичности).   Для жидких битумов по – условной вязкости.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Физико-механические свойства нефтяных битумов</vt:lpstr>
      <vt:lpstr>Презентация PowerPoint</vt:lpstr>
      <vt:lpstr>Жидкие битумы </vt:lpstr>
      <vt:lpstr>Модификация битумов</vt:lpstr>
      <vt:lpstr>Презентация PowerPoint</vt:lpstr>
      <vt:lpstr>Дёгтевые вяжущие вещества:</vt:lpstr>
      <vt:lpstr> Деготь подразделяют на: 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Зауреш Салимбаева</cp:lastModifiedBy>
  <cp:revision>103</cp:revision>
  <dcterms:modified xsi:type="dcterms:W3CDTF">2020-08-11T18:13:58Z</dcterms:modified>
</cp:coreProperties>
</file>